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9" r:id="rId2"/>
    <p:sldId id="257" r:id="rId3"/>
    <p:sldId id="258" r:id="rId4"/>
    <p:sldId id="269" r:id="rId5"/>
    <p:sldId id="270" r:id="rId6"/>
    <p:sldId id="268" r:id="rId7"/>
    <p:sldId id="264" r:id="rId8"/>
    <p:sldId id="266" r:id="rId9"/>
    <p:sldId id="267" r:id="rId10"/>
    <p:sldId id="265" r:id="rId11"/>
    <p:sldId id="263" r:id="rId12"/>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B8"/>
    <a:srgbClr val="9900FF"/>
    <a:srgbClr val="CC00CC"/>
    <a:srgbClr val="0044CC"/>
    <a:srgbClr val="AC0000"/>
    <a:srgbClr val="7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504" autoAdjust="0"/>
  </p:normalViewPr>
  <p:slideViewPr>
    <p:cSldViewPr>
      <p:cViewPr varScale="1">
        <p:scale>
          <a:sx n="99" d="100"/>
          <a:sy n="99" d="100"/>
        </p:scale>
        <p:origin x="-3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E41C0-DADB-46C6-91D0-9AEC40249D52}" type="doc">
      <dgm:prSet loTypeId="urn:microsoft.com/office/officeart/2005/8/layout/radial4" loCatId="relationship" qsTypeId="urn:microsoft.com/office/officeart/2005/8/quickstyle/simple1" qsCatId="simple" csTypeId="urn:microsoft.com/office/officeart/2005/8/colors/colorful1" csCatId="colorful" phldr="1"/>
      <dgm:spPr/>
    </dgm:pt>
    <dgm:pt modelId="{CEC85114-E62D-45AC-A1A1-958FC15A16CC}">
      <dgm:prSet phldrT="[Text]" custT="1"/>
      <dgm:spPr/>
      <dgm:t>
        <a:bodyPr/>
        <a:lstStyle/>
        <a:p>
          <a:r>
            <a:rPr lang="is-IS" sz="1800" b="1" dirty="0" smtClean="0"/>
            <a:t>Stúdents-prófsbraut</a:t>
          </a:r>
          <a:endParaRPr lang="is-IS" sz="1800" b="1" dirty="0"/>
        </a:p>
      </dgm:t>
    </dgm:pt>
    <dgm:pt modelId="{638F3168-DD4D-44C4-9C52-AE18E51A2D21}" type="parTrans" cxnId="{855BA248-DF0C-413A-AF03-3612E3069EE2}">
      <dgm:prSet/>
      <dgm:spPr/>
      <dgm:t>
        <a:bodyPr/>
        <a:lstStyle/>
        <a:p>
          <a:endParaRPr lang="is-IS"/>
        </a:p>
      </dgm:t>
    </dgm:pt>
    <dgm:pt modelId="{A6A8069E-FEB1-4019-B369-168DE57455AA}" type="sibTrans" cxnId="{855BA248-DF0C-413A-AF03-3612E3069EE2}">
      <dgm:prSet/>
      <dgm:spPr/>
      <dgm:t>
        <a:bodyPr/>
        <a:lstStyle/>
        <a:p>
          <a:endParaRPr lang="is-IS"/>
        </a:p>
      </dgm:t>
    </dgm:pt>
    <dgm:pt modelId="{0E4EDDB3-9F0B-43D6-84B0-3176123A07BC}">
      <dgm:prSet phldrT="[Text]" custT="1"/>
      <dgm:spPr/>
      <dgm:t>
        <a:bodyPr/>
        <a:lstStyle/>
        <a:p>
          <a:r>
            <a:rPr lang="is-IS" sz="1800" b="1" dirty="0" smtClean="0"/>
            <a:t>Lykilhæfni</a:t>
          </a:r>
          <a:endParaRPr lang="is-IS" sz="1800" b="1" dirty="0"/>
        </a:p>
      </dgm:t>
    </dgm:pt>
    <dgm:pt modelId="{D19DD146-1DD5-406F-9C01-10EA3180ECE1}" type="parTrans" cxnId="{A3CB755E-1825-425C-A9A7-5821A1F3BA18}">
      <dgm:prSet/>
      <dgm:spPr/>
      <dgm:t>
        <a:bodyPr/>
        <a:lstStyle/>
        <a:p>
          <a:endParaRPr lang="is-IS"/>
        </a:p>
      </dgm:t>
    </dgm:pt>
    <dgm:pt modelId="{901D19A7-577C-4891-9E09-DFB7EFDFE648}" type="sibTrans" cxnId="{A3CB755E-1825-425C-A9A7-5821A1F3BA18}">
      <dgm:prSet/>
      <dgm:spPr/>
      <dgm:t>
        <a:bodyPr/>
        <a:lstStyle/>
        <a:p>
          <a:endParaRPr lang="is-IS"/>
        </a:p>
      </dgm:t>
    </dgm:pt>
    <dgm:pt modelId="{787496C1-0AEB-430E-8EEE-43D1242939C7}">
      <dgm:prSet phldrT="[Text]" custT="1"/>
      <dgm:spPr/>
      <dgm:t>
        <a:bodyPr/>
        <a:lstStyle/>
        <a:p>
          <a:r>
            <a:rPr lang="is-IS" sz="1800" b="1" dirty="0" smtClean="0"/>
            <a:t>Sérákvæði stúdentsprófs skv. námskrá</a:t>
          </a:r>
          <a:endParaRPr lang="is-IS" sz="1800" b="1" dirty="0"/>
        </a:p>
      </dgm:t>
    </dgm:pt>
    <dgm:pt modelId="{B6C07C4C-66F7-42A1-829A-9BFE0BBF145A}" type="parTrans" cxnId="{6C9FBB1A-5FFB-4D45-BEFC-C3D3F688C75D}">
      <dgm:prSet/>
      <dgm:spPr/>
      <dgm:t>
        <a:bodyPr/>
        <a:lstStyle/>
        <a:p>
          <a:endParaRPr lang="is-IS"/>
        </a:p>
      </dgm:t>
    </dgm:pt>
    <dgm:pt modelId="{27B7E13F-F4A6-499D-8826-FEFF7D081DFE}" type="sibTrans" cxnId="{6C9FBB1A-5FFB-4D45-BEFC-C3D3F688C75D}">
      <dgm:prSet/>
      <dgm:spPr/>
      <dgm:t>
        <a:bodyPr/>
        <a:lstStyle/>
        <a:p>
          <a:endParaRPr lang="is-IS"/>
        </a:p>
      </dgm:t>
    </dgm:pt>
    <dgm:pt modelId="{5D1C59F7-9D55-4E63-919B-90530C69845C}">
      <dgm:prSet phldrT="[Text]" custT="1"/>
      <dgm:spPr/>
      <dgm:t>
        <a:bodyPr/>
        <a:lstStyle/>
        <a:p>
          <a:r>
            <a:rPr lang="is-IS" sz="1800" b="1" dirty="0" smtClean="0"/>
            <a:t>Aðgangsviðmið háskóla</a:t>
          </a:r>
          <a:endParaRPr lang="is-IS" sz="1800" b="1" dirty="0"/>
        </a:p>
      </dgm:t>
    </dgm:pt>
    <dgm:pt modelId="{DED2B9E6-6FF2-4AB3-9269-C664BE0B1478}" type="parTrans" cxnId="{09062560-6A1C-46E8-BB05-B4E9D9CDA7FF}">
      <dgm:prSet/>
      <dgm:spPr/>
      <dgm:t>
        <a:bodyPr/>
        <a:lstStyle/>
        <a:p>
          <a:endParaRPr lang="is-IS"/>
        </a:p>
      </dgm:t>
    </dgm:pt>
    <dgm:pt modelId="{9BCC99F2-12DA-4FE0-9D80-B8F37B28F16C}" type="sibTrans" cxnId="{09062560-6A1C-46E8-BB05-B4E9D9CDA7FF}">
      <dgm:prSet/>
      <dgm:spPr/>
      <dgm:t>
        <a:bodyPr/>
        <a:lstStyle/>
        <a:p>
          <a:endParaRPr lang="is-IS"/>
        </a:p>
      </dgm:t>
    </dgm:pt>
    <dgm:pt modelId="{04ADA77B-851B-411A-93A1-048E96500D36}" type="pres">
      <dgm:prSet presAssocID="{E4AE41C0-DADB-46C6-91D0-9AEC40249D52}" presName="cycle" presStyleCnt="0">
        <dgm:presLayoutVars>
          <dgm:chMax val="1"/>
          <dgm:dir/>
          <dgm:animLvl val="ctr"/>
          <dgm:resizeHandles val="exact"/>
        </dgm:presLayoutVars>
      </dgm:prSet>
      <dgm:spPr/>
    </dgm:pt>
    <dgm:pt modelId="{E12202E6-BA81-4334-88B4-FDAFC3F2DCD0}" type="pres">
      <dgm:prSet presAssocID="{CEC85114-E62D-45AC-A1A1-958FC15A16CC}" presName="centerShape" presStyleLbl="node0" presStyleIdx="0" presStyleCnt="1"/>
      <dgm:spPr/>
      <dgm:t>
        <a:bodyPr/>
        <a:lstStyle/>
        <a:p>
          <a:endParaRPr lang="is-IS"/>
        </a:p>
      </dgm:t>
    </dgm:pt>
    <dgm:pt modelId="{D1747FF9-82C4-4B10-9B28-BE770AC71D9E}" type="pres">
      <dgm:prSet presAssocID="{D19DD146-1DD5-406F-9C01-10EA3180ECE1}" presName="parTrans" presStyleLbl="bgSibTrans2D1" presStyleIdx="0" presStyleCnt="3"/>
      <dgm:spPr/>
      <dgm:t>
        <a:bodyPr/>
        <a:lstStyle/>
        <a:p>
          <a:endParaRPr lang="is-IS"/>
        </a:p>
      </dgm:t>
    </dgm:pt>
    <dgm:pt modelId="{E87E0118-987D-41B7-B4AC-1DE3F55E7773}" type="pres">
      <dgm:prSet presAssocID="{0E4EDDB3-9F0B-43D6-84B0-3176123A07BC}" presName="node" presStyleLbl="node1" presStyleIdx="0" presStyleCnt="3">
        <dgm:presLayoutVars>
          <dgm:bulletEnabled val="1"/>
        </dgm:presLayoutVars>
      </dgm:prSet>
      <dgm:spPr/>
      <dgm:t>
        <a:bodyPr/>
        <a:lstStyle/>
        <a:p>
          <a:endParaRPr lang="is-IS"/>
        </a:p>
      </dgm:t>
    </dgm:pt>
    <dgm:pt modelId="{7100126D-294A-40B6-9400-1642EB5556C5}" type="pres">
      <dgm:prSet presAssocID="{B6C07C4C-66F7-42A1-829A-9BFE0BBF145A}" presName="parTrans" presStyleLbl="bgSibTrans2D1" presStyleIdx="1" presStyleCnt="3"/>
      <dgm:spPr/>
      <dgm:t>
        <a:bodyPr/>
        <a:lstStyle/>
        <a:p>
          <a:endParaRPr lang="is-IS"/>
        </a:p>
      </dgm:t>
    </dgm:pt>
    <dgm:pt modelId="{EECA19C4-8146-40CF-8FE8-DAB6DDF5BD2C}" type="pres">
      <dgm:prSet presAssocID="{787496C1-0AEB-430E-8EEE-43D1242939C7}" presName="node" presStyleLbl="node1" presStyleIdx="1" presStyleCnt="3" custScaleX="107749">
        <dgm:presLayoutVars>
          <dgm:bulletEnabled val="1"/>
        </dgm:presLayoutVars>
      </dgm:prSet>
      <dgm:spPr/>
      <dgm:t>
        <a:bodyPr/>
        <a:lstStyle/>
        <a:p>
          <a:endParaRPr lang="is-IS"/>
        </a:p>
      </dgm:t>
    </dgm:pt>
    <dgm:pt modelId="{2E00D2B7-D503-4E1A-9817-529BB9E24904}" type="pres">
      <dgm:prSet presAssocID="{DED2B9E6-6FF2-4AB3-9269-C664BE0B1478}" presName="parTrans" presStyleLbl="bgSibTrans2D1" presStyleIdx="2" presStyleCnt="3"/>
      <dgm:spPr/>
      <dgm:t>
        <a:bodyPr/>
        <a:lstStyle/>
        <a:p>
          <a:endParaRPr lang="is-IS"/>
        </a:p>
      </dgm:t>
    </dgm:pt>
    <dgm:pt modelId="{B89FF46F-5ADE-43E1-8DE9-78EE6129E1D1}" type="pres">
      <dgm:prSet presAssocID="{5D1C59F7-9D55-4E63-919B-90530C69845C}" presName="node" presStyleLbl="node1" presStyleIdx="2" presStyleCnt="3">
        <dgm:presLayoutVars>
          <dgm:bulletEnabled val="1"/>
        </dgm:presLayoutVars>
      </dgm:prSet>
      <dgm:spPr/>
      <dgm:t>
        <a:bodyPr/>
        <a:lstStyle/>
        <a:p>
          <a:endParaRPr lang="is-IS"/>
        </a:p>
      </dgm:t>
    </dgm:pt>
  </dgm:ptLst>
  <dgm:cxnLst>
    <dgm:cxn modelId="{BA5A1C45-5DDF-4B6F-A602-CF649EAE118C}" type="presOf" srcId="{787496C1-0AEB-430E-8EEE-43D1242939C7}" destId="{EECA19C4-8146-40CF-8FE8-DAB6DDF5BD2C}" srcOrd="0" destOrd="0" presId="urn:microsoft.com/office/officeart/2005/8/layout/radial4"/>
    <dgm:cxn modelId="{371D3255-7C43-4722-86D3-661C58E09220}" type="presOf" srcId="{CEC85114-E62D-45AC-A1A1-958FC15A16CC}" destId="{E12202E6-BA81-4334-88B4-FDAFC3F2DCD0}" srcOrd="0" destOrd="0" presId="urn:microsoft.com/office/officeart/2005/8/layout/radial4"/>
    <dgm:cxn modelId="{7A9A5CA4-1500-4CDD-99FA-A24571646451}" type="presOf" srcId="{E4AE41C0-DADB-46C6-91D0-9AEC40249D52}" destId="{04ADA77B-851B-411A-93A1-048E96500D36}" srcOrd="0" destOrd="0" presId="urn:microsoft.com/office/officeart/2005/8/layout/radial4"/>
    <dgm:cxn modelId="{A3CB755E-1825-425C-A9A7-5821A1F3BA18}" srcId="{CEC85114-E62D-45AC-A1A1-958FC15A16CC}" destId="{0E4EDDB3-9F0B-43D6-84B0-3176123A07BC}" srcOrd="0" destOrd="0" parTransId="{D19DD146-1DD5-406F-9C01-10EA3180ECE1}" sibTransId="{901D19A7-577C-4891-9E09-DFB7EFDFE648}"/>
    <dgm:cxn modelId="{09062560-6A1C-46E8-BB05-B4E9D9CDA7FF}" srcId="{CEC85114-E62D-45AC-A1A1-958FC15A16CC}" destId="{5D1C59F7-9D55-4E63-919B-90530C69845C}" srcOrd="2" destOrd="0" parTransId="{DED2B9E6-6FF2-4AB3-9269-C664BE0B1478}" sibTransId="{9BCC99F2-12DA-4FE0-9D80-B8F37B28F16C}"/>
    <dgm:cxn modelId="{E2254BC6-13AD-46C5-B66B-FDD08FFA4CF0}" type="presOf" srcId="{5D1C59F7-9D55-4E63-919B-90530C69845C}" destId="{B89FF46F-5ADE-43E1-8DE9-78EE6129E1D1}" srcOrd="0" destOrd="0" presId="urn:microsoft.com/office/officeart/2005/8/layout/radial4"/>
    <dgm:cxn modelId="{6C9FBB1A-5FFB-4D45-BEFC-C3D3F688C75D}" srcId="{CEC85114-E62D-45AC-A1A1-958FC15A16CC}" destId="{787496C1-0AEB-430E-8EEE-43D1242939C7}" srcOrd="1" destOrd="0" parTransId="{B6C07C4C-66F7-42A1-829A-9BFE0BBF145A}" sibTransId="{27B7E13F-F4A6-499D-8826-FEFF7D081DFE}"/>
    <dgm:cxn modelId="{90865E3A-F892-44B3-B41E-A315C2DC2932}" type="presOf" srcId="{D19DD146-1DD5-406F-9C01-10EA3180ECE1}" destId="{D1747FF9-82C4-4B10-9B28-BE770AC71D9E}" srcOrd="0" destOrd="0" presId="urn:microsoft.com/office/officeart/2005/8/layout/radial4"/>
    <dgm:cxn modelId="{ECBBD789-921C-4DD6-9CAC-7F46CDCB4433}" type="presOf" srcId="{DED2B9E6-6FF2-4AB3-9269-C664BE0B1478}" destId="{2E00D2B7-D503-4E1A-9817-529BB9E24904}" srcOrd="0" destOrd="0" presId="urn:microsoft.com/office/officeart/2005/8/layout/radial4"/>
    <dgm:cxn modelId="{855BA248-DF0C-413A-AF03-3612E3069EE2}" srcId="{E4AE41C0-DADB-46C6-91D0-9AEC40249D52}" destId="{CEC85114-E62D-45AC-A1A1-958FC15A16CC}" srcOrd="0" destOrd="0" parTransId="{638F3168-DD4D-44C4-9C52-AE18E51A2D21}" sibTransId="{A6A8069E-FEB1-4019-B369-168DE57455AA}"/>
    <dgm:cxn modelId="{2AE9EE06-6C17-43F4-AAC9-69F637163B81}" type="presOf" srcId="{B6C07C4C-66F7-42A1-829A-9BFE0BBF145A}" destId="{7100126D-294A-40B6-9400-1642EB5556C5}" srcOrd="0" destOrd="0" presId="urn:microsoft.com/office/officeart/2005/8/layout/radial4"/>
    <dgm:cxn modelId="{2FE2DE56-4807-4B50-90DC-FB60720A844E}" type="presOf" srcId="{0E4EDDB3-9F0B-43D6-84B0-3176123A07BC}" destId="{E87E0118-987D-41B7-B4AC-1DE3F55E7773}" srcOrd="0" destOrd="0" presId="urn:microsoft.com/office/officeart/2005/8/layout/radial4"/>
    <dgm:cxn modelId="{61AE3EEC-7BD1-4017-9C11-FF6263D07440}" type="presParOf" srcId="{04ADA77B-851B-411A-93A1-048E96500D36}" destId="{E12202E6-BA81-4334-88B4-FDAFC3F2DCD0}" srcOrd="0" destOrd="0" presId="urn:microsoft.com/office/officeart/2005/8/layout/radial4"/>
    <dgm:cxn modelId="{6086A6E1-87FC-4A9E-8458-4D403AD3A940}" type="presParOf" srcId="{04ADA77B-851B-411A-93A1-048E96500D36}" destId="{D1747FF9-82C4-4B10-9B28-BE770AC71D9E}" srcOrd="1" destOrd="0" presId="urn:microsoft.com/office/officeart/2005/8/layout/radial4"/>
    <dgm:cxn modelId="{921A7BBB-0331-4BD1-9643-10C56B60BB75}" type="presParOf" srcId="{04ADA77B-851B-411A-93A1-048E96500D36}" destId="{E87E0118-987D-41B7-B4AC-1DE3F55E7773}" srcOrd="2" destOrd="0" presId="urn:microsoft.com/office/officeart/2005/8/layout/radial4"/>
    <dgm:cxn modelId="{131D99D2-8D28-45C8-8611-4740A07AD0F3}" type="presParOf" srcId="{04ADA77B-851B-411A-93A1-048E96500D36}" destId="{7100126D-294A-40B6-9400-1642EB5556C5}" srcOrd="3" destOrd="0" presId="urn:microsoft.com/office/officeart/2005/8/layout/radial4"/>
    <dgm:cxn modelId="{8C5CBAE6-B5A8-4DBD-B6A1-CD7BBABC7FE2}" type="presParOf" srcId="{04ADA77B-851B-411A-93A1-048E96500D36}" destId="{EECA19C4-8146-40CF-8FE8-DAB6DDF5BD2C}" srcOrd="4" destOrd="0" presId="urn:microsoft.com/office/officeart/2005/8/layout/radial4"/>
    <dgm:cxn modelId="{99AA0EC6-B23F-4E46-9473-7F79CE17B7AA}" type="presParOf" srcId="{04ADA77B-851B-411A-93A1-048E96500D36}" destId="{2E00D2B7-D503-4E1A-9817-529BB9E24904}" srcOrd="5" destOrd="0" presId="urn:microsoft.com/office/officeart/2005/8/layout/radial4"/>
    <dgm:cxn modelId="{581C7092-25B9-4CAE-89EF-A6738C6613A1}" type="presParOf" srcId="{04ADA77B-851B-411A-93A1-048E96500D36}" destId="{B89FF46F-5ADE-43E1-8DE9-78EE6129E1D1}"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2202E6-BA81-4334-88B4-FDAFC3F2DCD0}">
      <dsp:nvSpPr>
        <dsp:cNvPr id="0" name=""/>
        <dsp:cNvSpPr/>
      </dsp:nvSpPr>
      <dsp:spPr>
        <a:xfrm>
          <a:off x="1601615" y="2080814"/>
          <a:ext cx="1477289" cy="14772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s-IS" sz="1800" b="1" kern="1200" dirty="0" smtClean="0"/>
            <a:t>Stúdents-prófsbraut</a:t>
          </a:r>
          <a:endParaRPr lang="is-IS" sz="1800" b="1" kern="1200" dirty="0"/>
        </a:p>
      </dsp:txBody>
      <dsp:txXfrm>
        <a:off x="1817959" y="2297158"/>
        <a:ext cx="1044601" cy="1044601"/>
      </dsp:txXfrm>
    </dsp:sp>
    <dsp:sp modelId="{D1747FF9-82C4-4B10-9B28-BE770AC71D9E}">
      <dsp:nvSpPr>
        <dsp:cNvPr id="0" name=""/>
        <dsp:cNvSpPr/>
      </dsp:nvSpPr>
      <dsp:spPr>
        <a:xfrm rot="12900000">
          <a:off x="594381" y="1803708"/>
          <a:ext cx="1191762" cy="421027"/>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7E0118-987D-41B7-B4AC-1DE3F55E7773}">
      <dsp:nvSpPr>
        <dsp:cNvPr id="0" name=""/>
        <dsp:cNvSpPr/>
      </dsp:nvSpPr>
      <dsp:spPr>
        <a:xfrm>
          <a:off x="432" y="1111068"/>
          <a:ext cx="1403424" cy="112273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is-IS" sz="1800" b="1" kern="1200" dirty="0" smtClean="0"/>
            <a:t>Lykilhæfni</a:t>
          </a:r>
          <a:endParaRPr lang="is-IS" sz="1800" b="1" kern="1200" dirty="0"/>
        </a:p>
      </dsp:txBody>
      <dsp:txXfrm>
        <a:off x="33316" y="1143952"/>
        <a:ext cx="1337656" cy="1056971"/>
      </dsp:txXfrm>
    </dsp:sp>
    <dsp:sp modelId="{7100126D-294A-40B6-9400-1642EB5556C5}">
      <dsp:nvSpPr>
        <dsp:cNvPr id="0" name=""/>
        <dsp:cNvSpPr/>
      </dsp:nvSpPr>
      <dsp:spPr>
        <a:xfrm rot="16200000">
          <a:off x="1744378" y="1205057"/>
          <a:ext cx="1191762" cy="421027"/>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CA19C4-8146-40CF-8FE8-DAB6DDF5BD2C}">
      <dsp:nvSpPr>
        <dsp:cNvPr id="0" name=""/>
        <dsp:cNvSpPr/>
      </dsp:nvSpPr>
      <dsp:spPr>
        <a:xfrm>
          <a:off x="1584171" y="258320"/>
          <a:ext cx="1512176" cy="112273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is-IS" sz="1800" b="1" kern="1200" dirty="0" smtClean="0"/>
            <a:t>Sérákvæði stúdentsprófs skv. námskrá</a:t>
          </a:r>
          <a:endParaRPr lang="is-IS" sz="1800" b="1" kern="1200" dirty="0"/>
        </a:p>
      </dsp:txBody>
      <dsp:txXfrm>
        <a:off x="1617055" y="291204"/>
        <a:ext cx="1446408" cy="1056971"/>
      </dsp:txXfrm>
    </dsp:sp>
    <dsp:sp modelId="{2E00D2B7-D503-4E1A-9817-529BB9E24904}">
      <dsp:nvSpPr>
        <dsp:cNvPr id="0" name=""/>
        <dsp:cNvSpPr/>
      </dsp:nvSpPr>
      <dsp:spPr>
        <a:xfrm rot="19500000">
          <a:off x="2894376" y="1803708"/>
          <a:ext cx="1191762" cy="42102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9FF46F-5ADE-43E1-8DE9-78EE6129E1D1}">
      <dsp:nvSpPr>
        <dsp:cNvPr id="0" name=""/>
        <dsp:cNvSpPr/>
      </dsp:nvSpPr>
      <dsp:spPr>
        <a:xfrm>
          <a:off x="3276662" y="1111068"/>
          <a:ext cx="1403424" cy="112273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is-IS" sz="1800" b="1" kern="1200" dirty="0" smtClean="0"/>
            <a:t>Aðgangsviðmið háskóla</a:t>
          </a:r>
          <a:endParaRPr lang="is-IS" sz="1800" b="1" kern="1200" dirty="0"/>
        </a:p>
      </dsp:txBody>
      <dsp:txXfrm>
        <a:off x="3309546" y="1143952"/>
        <a:ext cx="1337656" cy="105697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A61CF9-31F5-47AA-9C4F-31DD2C57C466}" type="datetimeFigureOut">
              <a:rPr lang="is-IS" smtClean="0"/>
              <a:t>11.4.2014</a:t>
            </a:fld>
            <a:endParaRPr lang="is-I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4F3347-D05D-4302-BD20-041742779406}" type="slidenum">
              <a:rPr lang="is-IS" smtClean="0"/>
              <a:t>‹#›</a:t>
            </a:fld>
            <a:endParaRPr lang="is-IS"/>
          </a:p>
        </p:txBody>
      </p:sp>
    </p:spTree>
    <p:extLst>
      <p:ext uri="{BB962C8B-B14F-4D97-AF65-F5344CB8AC3E}">
        <p14:creationId xmlns:p14="http://schemas.microsoft.com/office/powerpoint/2010/main" val="2976463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2D112-F0F5-4FBF-B8B6-F026BD09F828}" type="datetimeFigureOut">
              <a:rPr lang="is-IS" smtClean="0"/>
              <a:t>11.4.2014</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90D05-5767-429F-B73D-D1038521682E}" type="slidenum">
              <a:rPr lang="is-IS" smtClean="0"/>
              <a:t>‹#›</a:t>
            </a:fld>
            <a:endParaRPr lang="is-IS"/>
          </a:p>
        </p:txBody>
      </p:sp>
    </p:spTree>
    <p:extLst>
      <p:ext uri="{BB962C8B-B14F-4D97-AF65-F5344CB8AC3E}">
        <p14:creationId xmlns:p14="http://schemas.microsoft.com/office/powerpoint/2010/main" val="4038404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08D90D05-5767-429F-B73D-D1038521682E}" type="slidenum">
              <a:rPr lang="is-IS" smtClean="0"/>
              <a:t>1</a:t>
            </a:fld>
            <a:endParaRPr lang="is-IS"/>
          </a:p>
        </p:txBody>
      </p:sp>
    </p:spTree>
    <p:extLst>
      <p:ext uri="{BB962C8B-B14F-4D97-AF65-F5344CB8AC3E}">
        <p14:creationId xmlns:p14="http://schemas.microsoft.com/office/powerpoint/2010/main" val="263654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s-IS" baseline="0" dirty="0" smtClean="0"/>
              <a:t>Þegar námsbrautir til stúdentsprófs eru skipulagðar skal horfa til ákvæða um lykilhæfni og sérákvæða en þar að auki er mikilvægt að horfa til þess hvað háskólarnir telja að nemendur þurfi að kunna og geta þegar þeir hefja nám á því </a:t>
            </a:r>
            <a:r>
              <a:rPr lang="is-IS" baseline="0" smtClean="0"/>
              <a:t>skólastigi.</a:t>
            </a:r>
            <a:endParaRPr lang="is-I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E9A998-FB89-4410-BB71-BBE3F1218264}" type="slidenum">
              <a:rPr lang="is-IS" smtClean="0"/>
              <a:pPr eaLnBrk="1" hangingPunct="1"/>
              <a:t>2</a:t>
            </a:fld>
            <a:endParaRPr lang="is-I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08D90D05-5767-429F-B73D-D1038521682E}" type="slidenum">
              <a:rPr lang="is-IS" smtClean="0"/>
              <a:t>3</a:t>
            </a:fld>
            <a:endParaRPr lang="is-IS"/>
          </a:p>
        </p:txBody>
      </p:sp>
    </p:spTree>
    <p:extLst>
      <p:ext uri="{BB962C8B-B14F-4D97-AF65-F5344CB8AC3E}">
        <p14:creationId xmlns:p14="http://schemas.microsoft.com/office/powerpoint/2010/main" val="2119694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EC36F8CE-A2FF-49DA-99FE-C38D1DE97BD9}" type="datetimeFigureOut">
              <a:rPr lang="is-IS" smtClean="0"/>
              <a:t>11.4.2014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274752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EC36F8CE-A2FF-49DA-99FE-C38D1DE97BD9}" type="datetimeFigureOut">
              <a:rPr lang="is-IS" smtClean="0"/>
              <a:t>11.4.2014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220457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EC36F8CE-A2FF-49DA-99FE-C38D1DE97BD9}" type="datetimeFigureOut">
              <a:rPr lang="is-IS" smtClean="0"/>
              <a:t>11.4.2014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69125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EC36F8CE-A2FF-49DA-99FE-C38D1DE97BD9}" type="datetimeFigureOut">
              <a:rPr lang="is-IS" smtClean="0"/>
              <a:t>11.4.2014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849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6F8CE-A2FF-49DA-99FE-C38D1DE97BD9}" type="datetimeFigureOut">
              <a:rPr lang="is-IS" smtClean="0"/>
              <a:t>11.4.2014</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1695812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EC36F8CE-A2FF-49DA-99FE-C38D1DE97BD9}" type="datetimeFigureOut">
              <a:rPr lang="is-IS" smtClean="0"/>
              <a:t>11.4.2014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316596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EC36F8CE-A2FF-49DA-99FE-C38D1DE97BD9}" type="datetimeFigureOut">
              <a:rPr lang="is-IS" smtClean="0"/>
              <a:t>11.4.2014</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204522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EC36F8CE-A2FF-49DA-99FE-C38D1DE97BD9}" type="datetimeFigureOut">
              <a:rPr lang="is-IS" smtClean="0"/>
              <a:t>11.4.2014</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12797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6F8CE-A2FF-49DA-99FE-C38D1DE97BD9}" type="datetimeFigureOut">
              <a:rPr lang="is-IS" smtClean="0"/>
              <a:t>11.4.2014</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392033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6F8CE-A2FF-49DA-99FE-C38D1DE97BD9}" type="datetimeFigureOut">
              <a:rPr lang="is-IS" smtClean="0"/>
              <a:t>11.4.2014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9119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6F8CE-A2FF-49DA-99FE-C38D1DE97BD9}" type="datetimeFigureOut">
              <a:rPr lang="is-IS" smtClean="0"/>
              <a:t>11.4.2014</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BF0063A9-943B-468F-9B5B-661F42249D1D}" type="slidenum">
              <a:rPr lang="is-IS" smtClean="0"/>
              <a:t>‹#›</a:t>
            </a:fld>
            <a:endParaRPr lang="is-IS"/>
          </a:p>
        </p:txBody>
      </p:sp>
    </p:spTree>
    <p:extLst>
      <p:ext uri="{BB962C8B-B14F-4D97-AF65-F5344CB8AC3E}">
        <p14:creationId xmlns:p14="http://schemas.microsoft.com/office/powerpoint/2010/main" val="264437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6F8CE-A2FF-49DA-99FE-C38D1DE97BD9}" type="datetimeFigureOut">
              <a:rPr lang="is-IS" smtClean="0"/>
              <a:t>11.4.2014</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063A9-943B-468F-9B5B-661F42249D1D}" type="slidenum">
              <a:rPr lang="is-IS" smtClean="0"/>
              <a:t>‹#›</a:t>
            </a:fld>
            <a:endParaRPr lang="is-IS"/>
          </a:p>
        </p:txBody>
      </p:sp>
    </p:spTree>
    <p:extLst>
      <p:ext uri="{BB962C8B-B14F-4D97-AF65-F5344CB8AC3E}">
        <p14:creationId xmlns:p14="http://schemas.microsoft.com/office/powerpoint/2010/main" val="618429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unak.is/vidskiptaograunvisindasvid/vidskiptadeild" TargetMode="External"/><Relationship Id="rId3" Type="http://schemas.openxmlformats.org/officeDocument/2006/relationships/hyperlink" Target="http://www.unak.is/heilbrigdisvisindasvid/idjuthjalfunarfraedideild" TargetMode="External"/><Relationship Id="rId7" Type="http://schemas.openxmlformats.org/officeDocument/2006/relationships/hyperlink" Target="http://www.unak.is/vidskiptaograunvisindasvid/audlindadeild" TargetMode="External"/><Relationship Id="rId2" Type="http://schemas.openxmlformats.org/officeDocument/2006/relationships/hyperlink" Target="http://www.unak.is/heilbrigdisvisindasvid/hjukrunarfraedideild" TargetMode="External"/><Relationship Id="rId1" Type="http://schemas.openxmlformats.org/officeDocument/2006/relationships/slideLayout" Target="../slideLayouts/slideLayout2.xml"/><Relationship Id="rId6" Type="http://schemas.openxmlformats.org/officeDocument/2006/relationships/hyperlink" Target="http://www.unak.is/hugogfelagsvisindasvid/lagadeild" TargetMode="External"/><Relationship Id="rId5" Type="http://schemas.openxmlformats.org/officeDocument/2006/relationships/hyperlink" Target="http://www.unak.is/hugogfelagsvisindasvid/kennaradeild" TargetMode="External"/><Relationship Id="rId4" Type="http://schemas.openxmlformats.org/officeDocument/2006/relationships/hyperlink" Target="http://www.unak.is/hugogfelagsvisindasvid/felagsvisindadeild" TargetMode="External"/><Relationship Id="rId9" Type="http://schemas.openxmlformats.org/officeDocument/2006/relationships/hyperlink" Target="http://www.unak.is/vidskiptaograunvisindasvid/vidmid-um-mat-a-fyrra-nam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u.is/adgangsvidmid/" TargetMode="External"/><Relationship Id="rId2" Type="http://schemas.openxmlformats.org/officeDocument/2006/relationships/hyperlink" Target="https://ugla.hi.is/kennsluskra/index.php?tab=skoli&amp;chapter=content&amp;id=30631" TargetMode="External"/><Relationship Id="rId1" Type="http://schemas.openxmlformats.org/officeDocument/2006/relationships/slideLayout" Target="../slideLayouts/slideLayout2.xml"/><Relationship Id="rId6" Type="http://schemas.openxmlformats.org/officeDocument/2006/relationships/hyperlink" Target="https://webmail.kl4.is/owa/redir.aspx?C=406d13f7e903499e87369710c4dc985e&amp;URL=http://hi.is/skolinn/namid/kennsluskra/" TargetMode="External"/><Relationship Id="rId5" Type="http://schemas.openxmlformats.org/officeDocument/2006/relationships/hyperlink" Target="http://www.lbhi.is/?q=is/grunnam_bs" TargetMode="External"/><Relationship Id="rId4" Type="http://schemas.openxmlformats.org/officeDocument/2006/relationships/hyperlink" Target="http://lhi.is/skolinn/namid/kennsluskr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bifrost.is/islenska/namsleidir/vidskiptalogfraedi-bs/adgangsvidmid-vidskiptalogfraedi/" TargetMode="External"/><Relationship Id="rId2" Type="http://schemas.openxmlformats.org/officeDocument/2006/relationships/hyperlink" Target="https://webmail.kl4.is/owa/redir.aspx?C=406d13f7e903499e87369710c4dc985e&amp;URL=http://www.bifrost.is/islenska/namsleidir/vidskiptafraedi-bs/adgangsvidmid-vidskiptafraedi/" TargetMode="External"/><Relationship Id="rId1" Type="http://schemas.openxmlformats.org/officeDocument/2006/relationships/slideLayout" Target="../slideLayouts/slideLayout2.xml"/><Relationship Id="rId4" Type="http://schemas.openxmlformats.org/officeDocument/2006/relationships/hyperlink" Target="http://www.bifrost.is/islenska/namsleidir/hhs-heimspeki-hagfraedi-og-stjornmalafraedi-ba/adgangsvidmid-hh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holar.is/sites/holar.is/files/images/adgangsvidmid_fisk.pdf" TargetMode="External"/><Relationship Id="rId2" Type="http://schemas.openxmlformats.org/officeDocument/2006/relationships/hyperlink" Target="http://www.holar.is/sites/holar.is/files/images/adgangsvidmid_ferd.pdf" TargetMode="External"/><Relationship Id="rId1" Type="http://schemas.openxmlformats.org/officeDocument/2006/relationships/slideLayout" Target="../slideLayouts/slideLayout2.xml"/><Relationship Id="rId4" Type="http://schemas.openxmlformats.org/officeDocument/2006/relationships/hyperlink" Target="http://www.holar.is/sites/holar.is/files/images/adgangsvidmid_hes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24944"/>
            <a:ext cx="7772400" cy="1080120"/>
          </a:xfrm>
        </p:spPr>
        <p:txBody>
          <a:bodyPr>
            <a:normAutofit fontScale="90000"/>
          </a:bodyPr>
          <a:lstStyle/>
          <a:p>
            <a:r>
              <a:rPr lang="is-IS" sz="5400" dirty="0" smtClean="0"/>
              <a:t/>
            </a:r>
            <a:br>
              <a:rPr lang="is-IS" sz="5400" dirty="0" smtClean="0"/>
            </a:br>
            <a:r>
              <a:rPr lang="is-IS" sz="5400" dirty="0"/>
              <a:t/>
            </a:r>
            <a:br>
              <a:rPr lang="is-IS" sz="5400" dirty="0"/>
            </a:br>
            <a:r>
              <a:rPr lang="is-IS" sz="5400" dirty="0" smtClean="0"/>
              <a:t/>
            </a:r>
            <a:br>
              <a:rPr lang="is-IS" sz="5400" dirty="0" smtClean="0"/>
            </a:br>
            <a:r>
              <a:rPr lang="is-IS" sz="4900" dirty="0" smtClean="0"/>
              <a:t>Aðgangsviðmið fyrir háskólanám</a:t>
            </a:r>
            <a:br>
              <a:rPr lang="is-IS" sz="4900" dirty="0" smtClean="0"/>
            </a:br>
            <a:r>
              <a:rPr lang="is-IS" sz="2800" dirty="0" smtClean="0"/>
              <a:t>13.3.2014.</a:t>
            </a:r>
            <a:r>
              <a:rPr lang="is-IS" sz="4800" dirty="0"/>
              <a:t/>
            </a:r>
            <a:br>
              <a:rPr lang="is-IS" sz="4800" dirty="0"/>
            </a:br>
            <a:r>
              <a:rPr lang="is-IS" sz="5400" dirty="0" smtClean="0"/>
              <a:t/>
            </a:r>
            <a:br>
              <a:rPr lang="is-IS" sz="5400" dirty="0" smtClean="0"/>
            </a:br>
            <a:r>
              <a:rPr lang="is-IS" sz="1800" dirty="0" smtClean="0"/>
              <a:t>Hellen Gunnarsdóttir, skrifstofustjóri</a:t>
            </a:r>
            <a:br>
              <a:rPr lang="is-IS" sz="1800" dirty="0" smtClean="0"/>
            </a:br>
            <a:r>
              <a:rPr lang="is-IS" sz="1800" dirty="0" smtClean="0"/>
              <a:t>Björg Pétursdóttir, deildarstjóri</a:t>
            </a:r>
            <a:br>
              <a:rPr lang="is-IS" sz="1800" dirty="0" smtClean="0"/>
            </a:br>
            <a:r>
              <a:rPr lang="is-IS" sz="1800" dirty="0" smtClean="0"/>
              <a:t>Sigríður Hulda Jónsdóttir, SHJ ráðgjöf </a:t>
            </a:r>
            <a:endParaRPr lang="is-IS" sz="1800" dirty="0"/>
          </a:p>
        </p:txBody>
      </p:sp>
      <p:sp>
        <p:nvSpPr>
          <p:cNvPr id="3" name="Subtitle 2"/>
          <p:cNvSpPr>
            <a:spLocks noGrp="1"/>
          </p:cNvSpPr>
          <p:nvPr>
            <p:ph type="subTitle" idx="1"/>
          </p:nvPr>
        </p:nvSpPr>
        <p:spPr>
          <a:xfrm>
            <a:off x="1371600" y="3886200"/>
            <a:ext cx="4568552" cy="2279104"/>
          </a:xfrm>
        </p:spPr>
        <p:txBody>
          <a:bodyPr/>
          <a:lstStyle/>
          <a:p>
            <a:endParaRPr lang="is-IS" i="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3886200"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2271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Háskólinn á Akureyri</a:t>
            </a:r>
            <a:endParaRPr lang="is-IS" dirty="0"/>
          </a:p>
        </p:txBody>
      </p:sp>
      <p:sp>
        <p:nvSpPr>
          <p:cNvPr id="3" name="Content Placeholder 2"/>
          <p:cNvSpPr>
            <a:spLocks noGrp="1"/>
          </p:cNvSpPr>
          <p:nvPr>
            <p:ph idx="1"/>
          </p:nvPr>
        </p:nvSpPr>
        <p:spPr/>
        <p:txBody>
          <a:bodyPr>
            <a:normAutofit fontScale="55000" lnSpcReduction="20000"/>
          </a:bodyPr>
          <a:lstStyle/>
          <a:p>
            <a:pPr marL="0" indent="0">
              <a:buNone/>
            </a:pPr>
            <a:r>
              <a:rPr lang="is-IS" u="sng" dirty="0"/>
              <a:t>Heilbrigðisvísindasvið</a:t>
            </a:r>
            <a:r>
              <a:rPr lang="is-IS" dirty="0"/>
              <a:t/>
            </a:r>
            <a:br>
              <a:rPr lang="is-IS" dirty="0"/>
            </a:br>
            <a:r>
              <a:rPr lang="is-IS" dirty="0"/>
              <a:t>Hjúkrunarfræðideild </a:t>
            </a:r>
            <a:r>
              <a:rPr lang="is-IS" dirty="0" smtClean="0">
                <a:hlinkClick r:id="rId2"/>
              </a:rPr>
              <a:t>http</a:t>
            </a:r>
            <a:r>
              <a:rPr lang="is-IS" dirty="0">
                <a:hlinkClick r:id="rId2"/>
              </a:rPr>
              <a:t>://www.unak.is/heilbrigdisvisindasvid/hjukrunarfraedideild</a:t>
            </a:r>
            <a:endParaRPr lang="is-IS" dirty="0"/>
          </a:p>
          <a:p>
            <a:r>
              <a:rPr lang="is-IS" dirty="0"/>
              <a:t>Iðjuþjálfunarfræðideild </a:t>
            </a:r>
            <a:r>
              <a:rPr lang="is-IS" dirty="0" smtClean="0">
                <a:hlinkClick r:id="rId3"/>
              </a:rPr>
              <a:t>http</a:t>
            </a:r>
            <a:r>
              <a:rPr lang="is-IS" dirty="0">
                <a:hlinkClick r:id="rId3"/>
              </a:rPr>
              <a:t>://www.unak.is/heilbrigdisvisindasvid/idjuthjalfunarfraedideild</a:t>
            </a:r>
            <a:endParaRPr lang="is-IS" dirty="0"/>
          </a:p>
          <a:p>
            <a:pPr marL="0" indent="0">
              <a:buNone/>
            </a:pPr>
            <a:endParaRPr lang="is-IS" dirty="0"/>
          </a:p>
          <a:p>
            <a:pPr marL="0" indent="0">
              <a:buNone/>
            </a:pPr>
            <a:r>
              <a:rPr lang="is-IS" u="sng" dirty="0"/>
              <a:t>Hug- og félagsvísindasvið: </a:t>
            </a:r>
            <a:endParaRPr lang="is-IS" dirty="0"/>
          </a:p>
          <a:p>
            <a:r>
              <a:rPr lang="is-IS" dirty="0"/>
              <a:t>Félagsvísindadeild </a:t>
            </a:r>
            <a:r>
              <a:rPr lang="is-IS" dirty="0" smtClean="0">
                <a:hlinkClick r:id="rId4"/>
              </a:rPr>
              <a:t>http</a:t>
            </a:r>
            <a:r>
              <a:rPr lang="is-IS" dirty="0">
                <a:hlinkClick r:id="rId4"/>
              </a:rPr>
              <a:t>://www.unak.is/hugogfelagsvisindasvid/felagsvisindadeild</a:t>
            </a:r>
            <a:endParaRPr lang="is-IS" dirty="0"/>
          </a:p>
          <a:p>
            <a:r>
              <a:rPr lang="is-IS" dirty="0"/>
              <a:t>Kennaradeild </a:t>
            </a:r>
            <a:r>
              <a:rPr lang="is-IS" dirty="0" smtClean="0">
                <a:hlinkClick r:id="rId5"/>
              </a:rPr>
              <a:t>http</a:t>
            </a:r>
            <a:r>
              <a:rPr lang="is-IS" dirty="0">
                <a:hlinkClick r:id="rId5"/>
              </a:rPr>
              <a:t>://www.unak.is/hugogfelagsvisindasvid/kennaradeild</a:t>
            </a:r>
            <a:endParaRPr lang="is-IS" dirty="0"/>
          </a:p>
          <a:p>
            <a:r>
              <a:rPr lang="is-IS" dirty="0"/>
              <a:t>Lagadeild </a:t>
            </a:r>
            <a:r>
              <a:rPr lang="is-IS" dirty="0" smtClean="0">
                <a:hlinkClick r:id="rId6"/>
              </a:rPr>
              <a:t>http</a:t>
            </a:r>
            <a:r>
              <a:rPr lang="is-IS" dirty="0">
                <a:hlinkClick r:id="rId6"/>
              </a:rPr>
              <a:t>://www.unak.is/hugogfelagsvisindasvid/lagadeild</a:t>
            </a:r>
            <a:endParaRPr lang="is-IS" dirty="0"/>
          </a:p>
          <a:p>
            <a:pPr marL="0" indent="0">
              <a:buNone/>
            </a:pPr>
            <a:endParaRPr lang="is-IS" dirty="0"/>
          </a:p>
          <a:p>
            <a:pPr marL="0" indent="0">
              <a:buNone/>
            </a:pPr>
            <a:r>
              <a:rPr lang="is-IS" u="sng" dirty="0"/>
              <a:t>Viðskipta- og raunvísindasvið:</a:t>
            </a:r>
            <a:endParaRPr lang="is-IS" dirty="0"/>
          </a:p>
          <a:p>
            <a:r>
              <a:rPr lang="is-IS" dirty="0"/>
              <a:t>Auðlindadeild  </a:t>
            </a:r>
            <a:r>
              <a:rPr lang="is-IS" dirty="0" smtClean="0">
                <a:hlinkClick r:id="rId7"/>
              </a:rPr>
              <a:t>http</a:t>
            </a:r>
            <a:r>
              <a:rPr lang="is-IS" dirty="0">
                <a:hlinkClick r:id="rId7"/>
              </a:rPr>
              <a:t>://www.unak.is/vidskiptaograunvisindasvid/audlindadeild</a:t>
            </a:r>
            <a:endParaRPr lang="is-IS" dirty="0"/>
          </a:p>
          <a:p>
            <a:r>
              <a:rPr lang="is-IS" dirty="0"/>
              <a:t>Viðskiptadeild </a:t>
            </a:r>
            <a:r>
              <a:rPr lang="is-IS" dirty="0" smtClean="0">
                <a:hlinkClick r:id="rId8"/>
              </a:rPr>
              <a:t>http</a:t>
            </a:r>
            <a:r>
              <a:rPr lang="is-IS" dirty="0">
                <a:hlinkClick r:id="rId8"/>
              </a:rPr>
              <a:t>://www.unak.is/vidskiptaograunvisindasvid/vidskiptadeild</a:t>
            </a:r>
            <a:endParaRPr lang="is-IS" dirty="0"/>
          </a:p>
          <a:p>
            <a:r>
              <a:rPr lang="is-IS" dirty="0"/>
              <a:t>Mat á fyrra námi </a:t>
            </a:r>
            <a:r>
              <a:rPr lang="is-IS" dirty="0" smtClean="0">
                <a:hlinkClick r:id="rId9"/>
              </a:rPr>
              <a:t>http</a:t>
            </a:r>
            <a:r>
              <a:rPr lang="is-IS" dirty="0">
                <a:hlinkClick r:id="rId9"/>
              </a:rPr>
              <a:t>://www.unak.is/vidskiptaograunvisindasvid/vidmid-um-mat-a-fyrra-nami</a:t>
            </a:r>
            <a:endParaRPr lang="is-IS" dirty="0"/>
          </a:p>
          <a:p>
            <a:endParaRPr lang="is-IS" dirty="0"/>
          </a:p>
        </p:txBody>
      </p:sp>
      <p:sp>
        <p:nvSpPr>
          <p:cNvPr id="5" name="Footer Placeholder 4"/>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830641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Umræður</a:t>
            </a:r>
            <a:endParaRPr lang="is-IS" dirty="0"/>
          </a:p>
        </p:txBody>
      </p:sp>
      <p:sp>
        <p:nvSpPr>
          <p:cNvPr id="3" name="Content Placeholder 2"/>
          <p:cNvSpPr>
            <a:spLocks noGrp="1"/>
          </p:cNvSpPr>
          <p:nvPr>
            <p:ph idx="1"/>
          </p:nvPr>
        </p:nvSpPr>
        <p:spPr/>
        <p:txBody>
          <a:bodyPr>
            <a:normAutofit fontScale="92500" lnSpcReduction="10000"/>
          </a:bodyPr>
          <a:lstStyle/>
          <a:p>
            <a:pPr marL="0" indent="0">
              <a:buNone/>
            </a:pPr>
            <a:r>
              <a:rPr lang="is-IS" b="1" dirty="0" smtClean="0">
                <a:solidFill>
                  <a:srgbClr val="AC0000"/>
                </a:solidFill>
              </a:rPr>
              <a:t>Eru aðgangsviðmið hjálpleg varðandi tengingu milli skólastiga:</a:t>
            </a:r>
          </a:p>
          <a:p>
            <a:pPr lvl="1">
              <a:buFont typeface="Arial" pitchFamily="34" charset="0"/>
              <a:buChar char="•"/>
            </a:pPr>
            <a:r>
              <a:rPr lang="is-IS" dirty="0" smtClean="0"/>
              <a:t>Skipulagningu námsframboðs / námsbrauta hjá framhaldsskólum?</a:t>
            </a:r>
          </a:p>
          <a:p>
            <a:pPr marL="457200" lvl="1" indent="0">
              <a:buNone/>
            </a:pPr>
            <a:endParaRPr lang="is-IS" dirty="0" smtClean="0"/>
          </a:p>
          <a:p>
            <a:pPr lvl="1">
              <a:buFont typeface="Arial" pitchFamily="34" charset="0"/>
              <a:buChar char="•"/>
            </a:pPr>
            <a:r>
              <a:rPr lang="is-IS" dirty="0" smtClean="0"/>
              <a:t>Markvissara námsval nemenda sem hyggja á háskólanám?</a:t>
            </a:r>
          </a:p>
          <a:p>
            <a:pPr marL="457200" lvl="1" indent="0">
              <a:buNone/>
            </a:pPr>
            <a:endParaRPr lang="is-IS" dirty="0" smtClean="0"/>
          </a:p>
          <a:p>
            <a:pPr marL="457200" lvl="1" indent="0">
              <a:buNone/>
            </a:pPr>
            <a:r>
              <a:rPr lang="is-IS" sz="3200" b="1" dirty="0" smtClean="0">
                <a:solidFill>
                  <a:srgbClr val="AC0000"/>
                </a:solidFill>
              </a:rPr>
              <a:t>Hvað er mikilvægt til að aðgangsviðmið nýtist í raun?</a:t>
            </a:r>
            <a:endParaRPr lang="is-IS" sz="3200" b="1" dirty="0">
              <a:solidFill>
                <a:srgbClr val="AC0000"/>
              </a:solidFill>
            </a:endParaRPr>
          </a:p>
          <a:p>
            <a:pPr marL="457200" lvl="1" indent="0">
              <a:buNone/>
            </a:pPr>
            <a:endParaRPr lang="is-IS" sz="3200" dirty="0" smtClean="0"/>
          </a:p>
        </p:txBody>
      </p:sp>
      <p:sp>
        <p:nvSpPr>
          <p:cNvPr id="5" name="Footer Placeholder 4"/>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2565273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65192797"/>
              </p:ext>
            </p:extLst>
          </p:nvPr>
        </p:nvGraphicFramePr>
        <p:xfrm>
          <a:off x="3923928" y="2271648"/>
          <a:ext cx="4680520" cy="3816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851920" y="764704"/>
            <a:ext cx="5184576" cy="1077218"/>
          </a:xfrm>
          <a:prstGeom prst="rect">
            <a:avLst/>
          </a:prstGeom>
          <a:noFill/>
        </p:spPr>
        <p:txBody>
          <a:bodyPr wrap="square" rtlCol="0">
            <a:spAutoFit/>
          </a:bodyPr>
          <a:lstStyle/>
          <a:p>
            <a:r>
              <a:rPr lang="is-IS" sz="3200" dirty="0" smtClean="0"/>
              <a:t>Aðgangsviðmið eru leiðarljós við skipulagningu náms</a:t>
            </a:r>
            <a:endParaRPr lang="is-IS" sz="3200" dirty="0"/>
          </a:p>
        </p:txBody>
      </p:sp>
      <p:sp>
        <p:nvSpPr>
          <p:cNvPr id="8" name="Date Placeholder 7"/>
          <p:cNvSpPr>
            <a:spLocks noGrp="1"/>
          </p:cNvSpPr>
          <p:nvPr>
            <p:ph type="dt" sz="half" idx="10"/>
          </p:nvPr>
        </p:nvSpPr>
        <p:spPr/>
        <p:txBody>
          <a:bodyPr/>
          <a:lstStyle/>
          <a:p>
            <a:pPr>
              <a:defRPr/>
            </a:pPr>
            <a:r>
              <a:rPr lang="en-US" smtClean="0"/>
              <a:t>23.10.2013</a:t>
            </a:r>
            <a:endParaRPr lang="en-US"/>
          </a:p>
        </p:txBody>
      </p:sp>
      <p:sp>
        <p:nvSpPr>
          <p:cNvPr id="9" name="Footer Placeholder 8"/>
          <p:cNvSpPr>
            <a:spLocks noGrp="1"/>
          </p:cNvSpPr>
          <p:nvPr>
            <p:ph type="ftr" sz="quarter" idx="11"/>
          </p:nvPr>
        </p:nvSpPr>
        <p:spPr/>
        <p:txBody>
          <a:bodyPr/>
          <a:lstStyle/>
          <a:p>
            <a:pPr>
              <a:defRPr/>
            </a:pPr>
            <a:r>
              <a:rPr lang="en-US" smtClean="0"/>
              <a:t>Björg Pétursdóttir</a:t>
            </a:r>
            <a:endParaRPr lang="en-US"/>
          </a:p>
        </p:txBody>
      </p:sp>
      <p:sp>
        <p:nvSpPr>
          <p:cNvPr id="10" name="Slide Number Placeholder 9"/>
          <p:cNvSpPr>
            <a:spLocks noGrp="1"/>
          </p:cNvSpPr>
          <p:nvPr>
            <p:ph type="sldNum" sz="quarter" idx="12"/>
          </p:nvPr>
        </p:nvSpPr>
        <p:spPr/>
        <p:txBody>
          <a:bodyPr/>
          <a:lstStyle/>
          <a:p>
            <a:pPr>
              <a:defRPr/>
            </a:pPr>
            <a:fld id="{10941629-A347-428F-B960-F26A5E30033B}" type="slidenum">
              <a:rPr lang="en-US" smtClean="0"/>
              <a:pPr>
                <a:defRPr/>
              </a:pPr>
              <a:t>2</a:t>
            </a:fld>
            <a:endParaRPr lang="en-US"/>
          </a:p>
        </p:txBody>
      </p:sp>
      <p:sp>
        <p:nvSpPr>
          <p:cNvPr id="3" name="TextBox 2"/>
          <p:cNvSpPr txBox="1"/>
          <p:nvPr/>
        </p:nvSpPr>
        <p:spPr>
          <a:xfrm>
            <a:off x="323528" y="332656"/>
            <a:ext cx="3240360" cy="5909310"/>
          </a:xfrm>
          <a:prstGeom prst="rect">
            <a:avLst/>
          </a:prstGeom>
          <a:noFill/>
        </p:spPr>
        <p:txBody>
          <a:bodyPr wrap="square" rtlCol="0">
            <a:spAutoFit/>
          </a:bodyPr>
          <a:lstStyle/>
          <a:p>
            <a:r>
              <a:rPr lang="is-IS" sz="2000" smtClean="0"/>
              <a:t>       </a:t>
            </a:r>
            <a:r>
              <a:rPr lang="is-IS" sz="2400" smtClean="0"/>
              <a:t>Aðgangsviðmið : </a:t>
            </a:r>
          </a:p>
          <a:p>
            <a:endParaRPr lang="is-IS" sz="2400" dirty="0"/>
          </a:p>
          <a:p>
            <a:pPr marL="285750" indent="-285750">
              <a:buFont typeface="Arial" pitchFamily="34" charset="0"/>
              <a:buChar char="•"/>
            </a:pPr>
            <a:r>
              <a:rPr lang="is-IS" sz="2200" dirty="0" smtClean="0"/>
              <a:t>nýtast sem </a:t>
            </a:r>
            <a:r>
              <a:rPr lang="is-IS" sz="2200" dirty="0"/>
              <a:t>skýr skilaboð til nemenda um hvernig þeir undirbúa sig best undir háskólanám,</a:t>
            </a:r>
          </a:p>
          <a:p>
            <a:pPr marL="285750" indent="-285750">
              <a:buFont typeface="Arial" pitchFamily="34" charset="0"/>
              <a:buChar char="•"/>
            </a:pPr>
            <a:r>
              <a:rPr lang="is-IS" sz="2200" dirty="0" smtClean="0"/>
              <a:t>nýtast  fyrir </a:t>
            </a:r>
            <a:r>
              <a:rPr lang="is-IS" sz="2200" dirty="0"/>
              <a:t>framhaldsskóla um hvað beri að hafa í huga við skipulag stúdentsprófsins,</a:t>
            </a:r>
          </a:p>
          <a:p>
            <a:pPr marL="285750" indent="-285750">
              <a:buFont typeface="Arial" pitchFamily="34" charset="0"/>
              <a:buChar char="•"/>
            </a:pPr>
            <a:r>
              <a:rPr lang="is-IS" sz="2200" dirty="0" smtClean="0"/>
              <a:t>gefa hugmynd </a:t>
            </a:r>
            <a:r>
              <a:rPr lang="is-IS" sz="2200" dirty="0"/>
              <a:t>um hvað skuli staðið vörð um við styttingu náms til stúdentsprófs</a:t>
            </a:r>
            <a:r>
              <a:rPr lang="is-IS" sz="2200" dirty="0" smtClean="0"/>
              <a:t>.</a:t>
            </a:r>
            <a:endParaRPr lang="is-IS" sz="2200" dirty="0"/>
          </a:p>
          <a:p>
            <a:pPr marL="285750" indent="-285750">
              <a:buFont typeface="Arial" pitchFamily="34" charset="0"/>
              <a:buChar char="•"/>
            </a:pPr>
            <a:r>
              <a:rPr lang="is-IS" sz="2200" dirty="0" smtClean="0"/>
              <a:t>draga úr skilum milli skólastiga</a:t>
            </a:r>
            <a:endParaRPr lang="is-IS" sz="2200" dirty="0"/>
          </a:p>
        </p:txBody>
      </p:sp>
    </p:spTree>
    <p:extLst>
      <p:ext uri="{BB962C8B-B14F-4D97-AF65-F5344CB8AC3E}">
        <p14:creationId xmlns:p14="http://schemas.microsoft.com/office/powerpoint/2010/main" val="962352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t>Aðgangsviðmið, hvers vegna?</a:t>
            </a:r>
            <a:endParaRPr lang="is-IS" b="1" dirty="0"/>
          </a:p>
        </p:txBody>
      </p:sp>
      <p:sp>
        <p:nvSpPr>
          <p:cNvPr id="3" name="Content Placeholder 2"/>
          <p:cNvSpPr>
            <a:spLocks noGrp="1"/>
          </p:cNvSpPr>
          <p:nvPr>
            <p:ph idx="1"/>
          </p:nvPr>
        </p:nvSpPr>
        <p:spPr>
          <a:xfrm>
            <a:off x="457200" y="1600200"/>
            <a:ext cx="6491064" cy="4525963"/>
          </a:xfrm>
        </p:spPr>
        <p:txBody>
          <a:bodyPr>
            <a:normAutofit fontScale="77500" lnSpcReduction="20000"/>
          </a:bodyPr>
          <a:lstStyle/>
          <a:p>
            <a:pPr>
              <a:buFont typeface="Wingdings" pitchFamily="2" charset="2"/>
              <a:buChar char="§"/>
            </a:pPr>
            <a:r>
              <a:rPr lang="is-IS" dirty="0" smtClean="0"/>
              <a:t>Vinnuferlið, markmið og samhæfing</a:t>
            </a:r>
          </a:p>
          <a:p>
            <a:pPr>
              <a:buFont typeface="Wingdings" pitchFamily="2" charset="2"/>
              <a:buChar char="§"/>
            </a:pPr>
            <a:r>
              <a:rPr lang="is-IS" dirty="0" smtClean="0"/>
              <a:t>Aðgangsviðmið eru leiðbeinandi upplýsingar:</a:t>
            </a:r>
          </a:p>
          <a:p>
            <a:pPr marL="0" indent="0">
              <a:buNone/>
            </a:pPr>
            <a:endParaRPr lang="is-IS" sz="1200" dirty="0" smtClean="0"/>
          </a:p>
          <a:p>
            <a:pPr lvl="1">
              <a:buFont typeface="Arial" pitchFamily="34" charset="0"/>
              <a:buChar char="•"/>
            </a:pPr>
            <a:r>
              <a:rPr lang="is-IS" dirty="0"/>
              <a:t>F</a:t>
            </a:r>
            <a:r>
              <a:rPr lang="is-IS" dirty="0" smtClean="0"/>
              <a:t>yrir framhaldsskóla vegna námsbrautargerðar (forgangsröðun, samfella, endurtekning)</a:t>
            </a:r>
          </a:p>
          <a:p>
            <a:pPr lvl="1">
              <a:buFont typeface="Arial" pitchFamily="34" charset="0"/>
              <a:buChar char="•"/>
            </a:pPr>
            <a:r>
              <a:rPr lang="is-IS" dirty="0" smtClean="0"/>
              <a:t>Fyrir þá sem koma að námsvali nemandans svo sem náms- og starfsráðgjafa, áfangastjóra, umsjónarkennara o.fl.</a:t>
            </a:r>
          </a:p>
          <a:p>
            <a:pPr lvl="1">
              <a:buFont typeface="Arial" pitchFamily="34" charset="0"/>
              <a:buChar char="•"/>
            </a:pPr>
            <a:r>
              <a:rPr lang="is-IS" b="1" dirty="0" smtClean="0">
                <a:solidFill>
                  <a:srgbClr val="C00000"/>
                </a:solidFill>
              </a:rPr>
              <a:t>Fyrir nemandann sjálfan sem býr sig undir ákveðið háskólanám</a:t>
            </a:r>
          </a:p>
          <a:p>
            <a:pPr lvl="1">
              <a:buFont typeface="Arial" pitchFamily="34" charset="0"/>
              <a:buChar char="•"/>
            </a:pPr>
            <a:r>
              <a:rPr lang="is-IS" dirty="0" smtClean="0"/>
              <a:t>Fyrir foreldra nemandans sem vilja styðja við markvisst námsval</a:t>
            </a:r>
            <a:endParaRPr lang="is-IS" dirty="0"/>
          </a:p>
        </p:txBody>
      </p:sp>
      <p:sp>
        <p:nvSpPr>
          <p:cNvPr id="5" name="TextBox 4"/>
          <p:cNvSpPr txBox="1"/>
          <p:nvPr/>
        </p:nvSpPr>
        <p:spPr>
          <a:xfrm>
            <a:off x="7280387" y="1628800"/>
            <a:ext cx="1200329" cy="4680520"/>
          </a:xfrm>
          <a:prstGeom prst="rect">
            <a:avLst/>
          </a:prstGeom>
          <a:noFill/>
        </p:spPr>
        <p:txBody>
          <a:bodyPr vert="vert" wrap="square" rtlCol="0">
            <a:spAutoFit/>
          </a:bodyPr>
          <a:lstStyle/>
          <a:p>
            <a:r>
              <a:rPr lang="is-IS" sz="6600" b="1" dirty="0" smtClean="0">
                <a:solidFill>
                  <a:srgbClr val="C00000"/>
                </a:solidFill>
              </a:rPr>
              <a:t>GAGNSEMI</a:t>
            </a:r>
            <a:endParaRPr lang="is-IS" sz="6600" b="1" dirty="0">
              <a:solidFill>
                <a:srgbClr val="C00000"/>
              </a:solidFill>
            </a:endParaRPr>
          </a:p>
        </p:txBody>
      </p:sp>
      <p:sp>
        <p:nvSpPr>
          <p:cNvPr id="6" name="Footer Placeholder 5"/>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1275750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Aðgangsviðmið skulu:</a:t>
            </a:r>
            <a:endParaRPr lang="is-IS" dirty="0"/>
          </a:p>
        </p:txBody>
      </p:sp>
      <p:sp>
        <p:nvSpPr>
          <p:cNvPr id="3" name="Content Placeholder 2"/>
          <p:cNvSpPr>
            <a:spLocks noGrp="1"/>
          </p:cNvSpPr>
          <p:nvPr>
            <p:ph idx="1"/>
          </p:nvPr>
        </p:nvSpPr>
        <p:spPr/>
        <p:txBody>
          <a:bodyPr>
            <a:normAutofit fontScale="77500" lnSpcReduction="20000"/>
          </a:bodyPr>
          <a:lstStyle/>
          <a:p>
            <a:r>
              <a:rPr lang="is-IS" dirty="0" smtClean="0"/>
              <a:t>Vísa í þrepaskipt hæfniviðmið skv. </a:t>
            </a:r>
            <a:r>
              <a:rPr lang="is-IS" dirty="0"/>
              <a:t>a</a:t>
            </a:r>
            <a:r>
              <a:rPr lang="is-IS" dirty="0" smtClean="0"/>
              <a:t>ðalnámskrá framhaldsskóla</a:t>
            </a:r>
          </a:p>
          <a:p>
            <a:r>
              <a:rPr lang="is-IS" dirty="0" smtClean="0">
                <a:solidFill>
                  <a:srgbClr val="700000"/>
                </a:solidFill>
              </a:rPr>
              <a:t>Tiltaka þá hæfni sem gagnlegt er fyrir nemanda að hafa þegar hann hefur viðkomandi nám á háskólastigi</a:t>
            </a:r>
          </a:p>
          <a:p>
            <a:r>
              <a:rPr lang="is-IS" dirty="0" smtClean="0"/>
              <a:t>Styðja við þær kröfur sem gerðar eru á inntökuprófum þar sem þau eru notuð</a:t>
            </a:r>
          </a:p>
          <a:p>
            <a:pPr marL="0" indent="0">
              <a:buNone/>
            </a:pPr>
            <a:endParaRPr lang="is-IS" dirty="0" smtClean="0"/>
          </a:p>
          <a:p>
            <a:r>
              <a:rPr lang="is-IS" dirty="0" smtClean="0">
                <a:solidFill>
                  <a:srgbClr val="700000"/>
                </a:solidFill>
              </a:rPr>
              <a:t>Vera skýr og auðskiljanleg fyrir framhaldsskólanemendur</a:t>
            </a:r>
          </a:p>
          <a:p>
            <a:r>
              <a:rPr lang="is-IS" dirty="0" smtClean="0"/>
              <a:t>Vera aðgengileg á heimasíðum háskólanna</a:t>
            </a:r>
          </a:p>
          <a:p>
            <a:r>
              <a:rPr lang="is-IS" dirty="0" smtClean="0">
                <a:solidFill>
                  <a:srgbClr val="700000"/>
                </a:solidFill>
              </a:rPr>
              <a:t>Vera undirrituð af forsvarsmanni viðkomandi náms(brautar) og rektor viðkomandi háskóla</a:t>
            </a:r>
          </a:p>
          <a:p>
            <a:endParaRPr lang="is-IS" dirty="0" smtClean="0">
              <a:solidFill>
                <a:srgbClr val="C00000"/>
              </a:solidFill>
            </a:endParaRPr>
          </a:p>
          <a:p>
            <a:endParaRPr lang="is-IS" dirty="0"/>
          </a:p>
        </p:txBody>
      </p:sp>
      <p:sp>
        <p:nvSpPr>
          <p:cNvPr id="5" name="Footer Placeholder 4"/>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3537712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solidFill>
                  <a:srgbClr val="700000"/>
                </a:solidFill>
              </a:rPr>
              <a:t>Framhaldsskólinn</a:t>
            </a:r>
            <a:endParaRPr lang="is-IS" b="1" dirty="0">
              <a:solidFill>
                <a:srgbClr val="700000"/>
              </a:solidFill>
            </a:endParaRPr>
          </a:p>
        </p:txBody>
      </p:sp>
      <p:sp>
        <p:nvSpPr>
          <p:cNvPr id="3" name="Content Placeholder 2"/>
          <p:cNvSpPr>
            <a:spLocks noGrp="1"/>
          </p:cNvSpPr>
          <p:nvPr>
            <p:ph idx="1"/>
          </p:nvPr>
        </p:nvSpPr>
        <p:spPr/>
        <p:txBody>
          <a:bodyPr/>
          <a:lstStyle/>
          <a:p>
            <a:r>
              <a:rPr lang="is-IS" dirty="0" smtClean="0"/>
              <a:t>Tryggja þarf að stjórnendur og kennarar þekki aðgangsviðmiðin, hvar þau er að finna og taki mið af þeim við skipulagningu náms</a:t>
            </a:r>
          </a:p>
          <a:p>
            <a:pPr marL="0" indent="0">
              <a:buNone/>
            </a:pPr>
            <a:endParaRPr lang="is-IS" dirty="0" smtClean="0"/>
          </a:p>
          <a:p>
            <a:r>
              <a:rPr lang="is-IS" dirty="0" smtClean="0"/>
              <a:t>Tryggja þarf að nemendur þekki aðgangsviðmiðin, hvar þau er að finna og taki mið af þeim þegar þau skipuleggja námið</a:t>
            </a:r>
            <a:endParaRPr lang="is-IS" dirty="0"/>
          </a:p>
        </p:txBody>
      </p:sp>
      <p:sp>
        <p:nvSpPr>
          <p:cNvPr id="5" name="Footer Placeholder 4"/>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3951504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3968" y="836712"/>
            <a:ext cx="4402832" cy="4641379"/>
          </a:xfrm>
        </p:spPr>
        <p:txBody>
          <a:bodyPr>
            <a:normAutofit fontScale="70000" lnSpcReduction="20000"/>
          </a:bodyPr>
          <a:lstStyle/>
          <a:p>
            <a:pPr marL="0" indent="0">
              <a:buNone/>
            </a:pPr>
            <a:endParaRPr lang="is-IS" dirty="0" smtClean="0">
              <a:solidFill>
                <a:srgbClr val="003DB8"/>
              </a:solidFill>
            </a:endParaRPr>
          </a:p>
          <a:p>
            <a:pPr marL="0" indent="0">
              <a:buNone/>
            </a:pPr>
            <a:r>
              <a:rPr lang="is-IS" dirty="0" smtClean="0">
                <a:solidFill>
                  <a:srgbClr val="003DB8"/>
                </a:solidFill>
              </a:rPr>
              <a:t>„</a:t>
            </a:r>
            <a:r>
              <a:rPr lang="is-IS" sz="4600" b="1" dirty="0" smtClean="0">
                <a:solidFill>
                  <a:srgbClr val="003DB8"/>
                </a:solidFill>
              </a:rPr>
              <a:t>Mig langar núna </a:t>
            </a:r>
            <a:r>
              <a:rPr lang="is-IS" dirty="0" smtClean="0">
                <a:solidFill>
                  <a:srgbClr val="003DB8"/>
                </a:solidFill>
              </a:rPr>
              <a:t>í verkfræði, en þá þarf ég að taka ótrúlega mikla stærðfræði og ég á bara</a:t>
            </a:r>
            <a:r>
              <a:rPr lang="is-IS" sz="4600" dirty="0" smtClean="0">
                <a:solidFill>
                  <a:srgbClr val="003DB8"/>
                </a:solidFill>
              </a:rPr>
              <a:t> eina önn eftir í útskrift, </a:t>
            </a:r>
            <a:r>
              <a:rPr lang="is-IS" dirty="0" smtClean="0">
                <a:solidFill>
                  <a:srgbClr val="003DB8"/>
                </a:solidFill>
              </a:rPr>
              <a:t>klúður!“</a:t>
            </a:r>
          </a:p>
          <a:p>
            <a:endParaRPr lang="is-IS" dirty="0" smtClean="0"/>
          </a:p>
          <a:p>
            <a:endParaRPr lang="is-IS" dirty="0"/>
          </a:p>
          <a:p>
            <a:pPr marL="0" indent="0">
              <a:buNone/>
            </a:pPr>
            <a:endParaRPr lang="is-IS" dirty="0"/>
          </a:p>
          <a:p>
            <a:pPr marL="0" indent="0">
              <a:buNone/>
            </a:pPr>
            <a:r>
              <a:rPr lang="is-IS" dirty="0" smtClean="0">
                <a:solidFill>
                  <a:srgbClr val="9900FF"/>
                </a:solidFill>
              </a:rPr>
              <a:t>„</a:t>
            </a:r>
            <a:r>
              <a:rPr lang="is-IS" sz="5800" b="1" dirty="0" smtClean="0">
                <a:solidFill>
                  <a:srgbClr val="9900FF"/>
                </a:solidFill>
              </a:rPr>
              <a:t>Ég veit ekki </a:t>
            </a:r>
            <a:r>
              <a:rPr lang="is-IS" dirty="0" smtClean="0">
                <a:solidFill>
                  <a:srgbClr val="9900FF"/>
                </a:solidFill>
              </a:rPr>
              <a:t>af hverju ég þarf að læra alla þessa </a:t>
            </a:r>
            <a:r>
              <a:rPr lang="is-IS" sz="4600" dirty="0" smtClean="0">
                <a:solidFill>
                  <a:srgbClr val="9900FF"/>
                </a:solidFill>
              </a:rPr>
              <a:t>þýsku, </a:t>
            </a:r>
            <a:r>
              <a:rPr lang="is-IS" dirty="0" smtClean="0">
                <a:solidFill>
                  <a:srgbClr val="9900FF"/>
                </a:solidFill>
              </a:rPr>
              <a:t>ég sem ætla í </a:t>
            </a:r>
            <a:r>
              <a:rPr lang="is-IS" sz="5100" dirty="0" smtClean="0">
                <a:solidFill>
                  <a:srgbClr val="9900FF"/>
                </a:solidFill>
              </a:rPr>
              <a:t>sagnfræði“</a:t>
            </a:r>
            <a:endParaRPr lang="is-IS" sz="5100" dirty="0">
              <a:solidFill>
                <a:srgbClr val="9900FF"/>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6" y="1196752"/>
            <a:ext cx="3280991"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3976855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is-IS" b="1" dirty="0" smtClean="0"/>
              <a:t>Vefslóðir aðgangsviðmiða</a:t>
            </a:r>
            <a:endParaRPr lang="is-IS" b="1" dirty="0"/>
          </a:p>
        </p:txBody>
      </p:sp>
      <p:sp>
        <p:nvSpPr>
          <p:cNvPr id="3" name="Content Placeholder 2"/>
          <p:cNvSpPr>
            <a:spLocks noGrp="1"/>
          </p:cNvSpPr>
          <p:nvPr>
            <p:ph idx="1"/>
          </p:nvPr>
        </p:nvSpPr>
        <p:spPr>
          <a:xfrm>
            <a:off x="467544" y="1196752"/>
            <a:ext cx="8229600" cy="5001419"/>
          </a:xfrm>
        </p:spPr>
        <p:txBody>
          <a:bodyPr>
            <a:normAutofit fontScale="92500" lnSpcReduction="10000"/>
          </a:bodyPr>
          <a:lstStyle/>
          <a:p>
            <a:pPr marL="0" indent="0">
              <a:buNone/>
            </a:pPr>
            <a:r>
              <a:rPr lang="is-IS" sz="2800" b="1" dirty="0" smtClean="0"/>
              <a:t>Háskóli Ísland - aðgangsviðmiðum </a:t>
            </a:r>
            <a:r>
              <a:rPr lang="is-IS" sz="2800" b="1" dirty="0"/>
              <a:t>deilda eftir </a:t>
            </a:r>
            <a:r>
              <a:rPr lang="is-IS" sz="2800" b="1" dirty="0" smtClean="0"/>
              <a:t>fræðasviðum:</a:t>
            </a:r>
          </a:p>
          <a:p>
            <a:pPr marL="0" indent="0">
              <a:buNone/>
            </a:pPr>
            <a:endParaRPr lang="is-IS" sz="2000" dirty="0"/>
          </a:p>
          <a:p>
            <a:pPr marL="0" indent="0">
              <a:buNone/>
            </a:pPr>
            <a:r>
              <a:rPr lang="is-IS" sz="2000" dirty="0" smtClean="0">
                <a:hlinkClick r:id="rId2"/>
              </a:rPr>
              <a:t>https</a:t>
            </a:r>
            <a:r>
              <a:rPr lang="is-IS" sz="2000" dirty="0">
                <a:hlinkClick r:id="rId2"/>
              </a:rPr>
              <a:t>://</a:t>
            </a:r>
            <a:r>
              <a:rPr lang="is-IS" sz="2000" dirty="0" smtClean="0">
                <a:hlinkClick r:id="rId2"/>
              </a:rPr>
              <a:t>ugla.hi.is/kennsluskra/index.php?tab=skoli&amp;chapter=content&amp;id=30631</a:t>
            </a:r>
            <a:endParaRPr lang="is-IS" sz="2000" dirty="0"/>
          </a:p>
          <a:p>
            <a:pPr marL="0" indent="0">
              <a:buNone/>
            </a:pPr>
            <a:endParaRPr lang="is-IS" sz="2400" b="1" dirty="0" smtClean="0"/>
          </a:p>
          <a:p>
            <a:pPr marL="0" lvl="1" indent="0">
              <a:buNone/>
            </a:pPr>
            <a:r>
              <a:rPr lang="is-IS" b="1" dirty="0"/>
              <a:t>Háskólinn í </a:t>
            </a:r>
            <a:r>
              <a:rPr lang="is-IS" b="1" dirty="0" smtClean="0"/>
              <a:t>Reykjavík</a:t>
            </a:r>
          </a:p>
          <a:p>
            <a:pPr marL="0" lvl="1" indent="0">
              <a:buNone/>
            </a:pPr>
            <a:r>
              <a:rPr lang="is-IS" sz="2200" dirty="0" smtClean="0">
                <a:hlinkClick r:id="rId3"/>
              </a:rPr>
              <a:t>http</a:t>
            </a:r>
            <a:r>
              <a:rPr lang="is-IS" sz="2200" dirty="0">
                <a:hlinkClick r:id="rId3"/>
              </a:rPr>
              <a:t>://www.ru.is/adgangsvidmid</a:t>
            </a:r>
            <a:r>
              <a:rPr lang="is-IS" sz="2200" dirty="0" smtClean="0">
                <a:hlinkClick r:id="rId3"/>
              </a:rPr>
              <a:t>/</a:t>
            </a:r>
            <a:endParaRPr lang="is-IS" sz="2200" dirty="0" smtClean="0"/>
          </a:p>
          <a:p>
            <a:pPr marL="0" lvl="1" indent="0">
              <a:buNone/>
            </a:pPr>
            <a:endParaRPr lang="is-IS" b="1" dirty="0"/>
          </a:p>
          <a:p>
            <a:pPr marL="0" lvl="1" indent="0">
              <a:buNone/>
            </a:pPr>
            <a:r>
              <a:rPr lang="is-IS" b="1" dirty="0" smtClean="0"/>
              <a:t>Listaháskóli Íslands</a:t>
            </a:r>
          </a:p>
          <a:p>
            <a:pPr marL="0" lvl="1" indent="0">
              <a:buNone/>
            </a:pPr>
            <a:r>
              <a:rPr lang="is-IS" sz="2400" dirty="0" smtClean="0">
                <a:hlinkClick r:id="rId4"/>
              </a:rPr>
              <a:t>http</a:t>
            </a:r>
            <a:r>
              <a:rPr lang="is-IS" sz="2400" dirty="0">
                <a:hlinkClick r:id="rId4"/>
              </a:rPr>
              <a:t>://lhi.is/skolinn/namid/kennsluskra</a:t>
            </a:r>
            <a:r>
              <a:rPr lang="is-IS" sz="2400" dirty="0" smtClean="0">
                <a:hlinkClick r:id="rId4"/>
              </a:rPr>
              <a:t>/</a:t>
            </a:r>
            <a:endParaRPr lang="is-IS" sz="2400" dirty="0" smtClean="0"/>
          </a:p>
          <a:p>
            <a:pPr marL="0" indent="0">
              <a:buNone/>
            </a:pPr>
            <a:endParaRPr lang="is-IS" sz="2000" dirty="0"/>
          </a:p>
          <a:p>
            <a:pPr marL="0" lvl="1" indent="0">
              <a:buNone/>
            </a:pPr>
            <a:r>
              <a:rPr lang="is-IS" sz="3000" b="1" dirty="0" smtClean="0"/>
              <a:t>Landbúnaðarháskóli Íslands Hvanneyri </a:t>
            </a:r>
          </a:p>
          <a:p>
            <a:pPr marL="0" lvl="1" indent="0">
              <a:buNone/>
            </a:pPr>
            <a:r>
              <a:rPr lang="is-IS" sz="2400" dirty="0">
                <a:hlinkClick r:id="rId5"/>
              </a:rPr>
              <a:t>http://www.lbhi.is/?q=is/grunnam_bs</a:t>
            </a:r>
            <a:endParaRPr lang="is-IS" sz="2400" dirty="0"/>
          </a:p>
          <a:p>
            <a:pPr marL="0" lvl="1" indent="0">
              <a:buNone/>
            </a:pPr>
            <a:endParaRPr lang="is-IS" sz="2400" b="1" dirty="0">
              <a:hlinkClick r:id="rId6"/>
            </a:endParaRPr>
          </a:p>
          <a:p>
            <a:pPr marL="0" indent="0">
              <a:buNone/>
            </a:pPr>
            <a:endParaRPr lang="is-IS" sz="2400" b="1" dirty="0" smtClean="0"/>
          </a:p>
          <a:p>
            <a:pPr marL="457200" lvl="1" indent="0">
              <a:buNone/>
            </a:pPr>
            <a:endParaRPr lang="is-IS" sz="2000" dirty="0">
              <a:hlinkClick r:id="rId5"/>
            </a:endParaRPr>
          </a:p>
          <a:p>
            <a:pPr marL="457200" lvl="1" indent="0">
              <a:buNone/>
            </a:pPr>
            <a:endParaRPr lang="is-IS" sz="2000" dirty="0"/>
          </a:p>
          <a:p>
            <a:pPr marL="457200" lvl="1" indent="0">
              <a:buNone/>
            </a:pPr>
            <a:endParaRPr lang="is-IS" sz="2000" dirty="0"/>
          </a:p>
          <a:p>
            <a:pPr marL="0" indent="0">
              <a:buNone/>
            </a:pPr>
            <a:endParaRPr lang="is-IS" dirty="0"/>
          </a:p>
        </p:txBody>
      </p:sp>
      <p:sp>
        <p:nvSpPr>
          <p:cNvPr id="5" name="Footer Placeholder 4"/>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47000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Háskólinn á Bifröst</a:t>
            </a:r>
            <a:endParaRPr lang="is-IS" dirty="0"/>
          </a:p>
        </p:txBody>
      </p:sp>
      <p:sp>
        <p:nvSpPr>
          <p:cNvPr id="3" name="Content Placeholder 2"/>
          <p:cNvSpPr>
            <a:spLocks noGrp="1"/>
          </p:cNvSpPr>
          <p:nvPr>
            <p:ph idx="1"/>
          </p:nvPr>
        </p:nvSpPr>
        <p:spPr/>
        <p:txBody>
          <a:bodyPr>
            <a:normAutofit fontScale="92500" lnSpcReduction="20000"/>
          </a:bodyPr>
          <a:lstStyle/>
          <a:p>
            <a:pPr marL="0" indent="0">
              <a:buNone/>
            </a:pPr>
            <a:r>
              <a:rPr lang="es-ES" dirty="0"/>
              <a:t> </a:t>
            </a:r>
          </a:p>
          <a:p>
            <a:pPr marL="0" indent="0">
              <a:buNone/>
            </a:pPr>
            <a:r>
              <a:rPr lang="es-ES" dirty="0" smtClean="0">
                <a:hlinkClick r:id="rId2"/>
              </a:rPr>
              <a:t>http</a:t>
            </a:r>
            <a:r>
              <a:rPr lang="es-ES" dirty="0">
                <a:hlinkClick r:id="rId2"/>
              </a:rPr>
              <a:t>://www.bifrost.is/islenska/namsleidir/vidskiptafraedi-bs/adgangsvidmid-vidskiptafraedi/</a:t>
            </a:r>
            <a:endParaRPr lang="es-ES" dirty="0"/>
          </a:p>
          <a:p>
            <a:endParaRPr lang="es-ES" dirty="0"/>
          </a:p>
          <a:p>
            <a:pPr marL="0" indent="0">
              <a:buNone/>
            </a:pPr>
            <a:r>
              <a:rPr lang="es-ES" dirty="0">
                <a:hlinkClick r:id="rId3"/>
              </a:rPr>
              <a:t>http://www.bifrost.is/islenska/namsleidir/vidskiptalogfraedi-bs/adgangsvidmid-vidskiptalogfraedi/</a:t>
            </a:r>
            <a:endParaRPr lang="es-ES" dirty="0"/>
          </a:p>
          <a:p>
            <a:pPr marL="0" indent="0">
              <a:buNone/>
            </a:pPr>
            <a:r>
              <a:rPr lang="es-ES" dirty="0"/>
              <a:t> </a:t>
            </a:r>
          </a:p>
          <a:p>
            <a:pPr marL="0" indent="0">
              <a:buNone/>
            </a:pPr>
            <a:r>
              <a:rPr lang="es-ES" dirty="0">
                <a:hlinkClick r:id="rId4"/>
              </a:rPr>
              <a:t>http://www.bifrost.is/islenska/namsleidir/hhs-heimspeki-hagfraedi-og-stjornmalafraedi-ba/adgangsvidmid-hhs/</a:t>
            </a:r>
            <a:endParaRPr lang="es-ES" dirty="0"/>
          </a:p>
          <a:p>
            <a:endParaRPr lang="es-ES" dirty="0"/>
          </a:p>
          <a:p>
            <a:endParaRPr lang="es-ES" dirty="0"/>
          </a:p>
          <a:p>
            <a:endParaRPr lang="is-IS" dirty="0"/>
          </a:p>
        </p:txBody>
      </p:sp>
      <p:sp>
        <p:nvSpPr>
          <p:cNvPr id="5" name="Footer Placeholder 4"/>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1996774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Háskólinn á Hólum</a:t>
            </a:r>
            <a:endParaRPr lang="is-IS" dirty="0"/>
          </a:p>
        </p:txBody>
      </p:sp>
      <p:sp>
        <p:nvSpPr>
          <p:cNvPr id="3" name="Content Placeholder 2"/>
          <p:cNvSpPr>
            <a:spLocks noGrp="1"/>
          </p:cNvSpPr>
          <p:nvPr>
            <p:ph idx="1"/>
          </p:nvPr>
        </p:nvSpPr>
        <p:spPr/>
        <p:txBody>
          <a:bodyPr>
            <a:normAutofit fontScale="77500" lnSpcReduction="20000"/>
          </a:bodyPr>
          <a:lstStyle/>
          <a:p>
            <a:pPr marL="457200" lvl="1" indent="0">
              <a:buNone/>
            </a:pPr>
            <a:endParaRPr lang="is-IS" sz="2000" dirty="0"/>
          </a:p>
          <a:p>
            <a:pPr marL="0" indent="0">
              <a:buNone/>
            </a:pPr>
            <a:endParaRPr lang="is-IS" dirty="0"/>
          </a:p>
          <a:p>
            <a:pPr marL="0" indent="0">
              <a:buNone/>
            </a:pPr>
            <a:r>
              <a:rPr lang="is-IS" dirty="0">
                <a:hlinkClick r:id="rId2"/>
              </a:rPr>
              <a:t>http://www.holar.is/sites/holar.is/files/images/adgangsvidmid_ferd.pdf</a:t>
            </a:r>
            <a:r>
              <a:rPr lang="is-IS" dirty="0"/>
              <a:t/>
            </a:r>
            <a:br>
              <a:rPr lang="is-IS" dirty="0"/>
            </a:br>
            <a:endParaRPr lang="is-IS" dirty="0"/>
          </a:p>
          <a:p>
            <a:pPr marL="0" indent="0">
              <a:buNone/>
            </a:pPr>
            <a:r>
              <a:rPr lang="is-IS" dirty="0">
                <a:hlinkClick r:id="rId3"/>
              </a:rPr>
              <a:t>http://www.holar.is/sites/holar.is/files/images/adgangsvidmid_fisk.pdf</a:t>
            </a:r>
            <a:r>
              <a:rPr lang="is-IS" dirty="0"/>
              <a:t/>
            </a:r>
            <a:br>
              <a:rPr lang="is-IS" dirty="0"/>
            </a:br>
            <a:endParaRPr lang="is-IS" dirty="0"/>
          </a:p>
          <a:p>
            <a:pPr marL="0" indent="0">
              <a:buNone/>
            </a:pPr>
            <a:r>
              <a:rPr lang="is-IS" dirty="0">
                <a:hlinkClick r:id="rId4"/>
              </a:rPr>
              <a:t>http://www.holar.is/sites/holar.is/files/images/adgangsvidmid_hest.pdf</a:t>
            </a:r>
            <a:r>
              <a:rPr lang="is-IS" dirty="0"/>
              <a:t/>
            </a:r>
            <a:br>
              <a:rPr lang="is-IS" dirty="0"/>
            </a:br>
            <a:endParaRPr lang="is-IS" dirty="0"/>
          </a:p>
          <a:p>
            <a:pPr marL="0" indent="0">
              <a:buNone/>
            </a:pPr>
            <a:r>
              <a:rPr lang="is-IS" dirty="0"/>
              <a:t/>
            </a:r>
            <a:br>
              <a:rPr lang="is-IS" dirty="0"/>
            </a:br>
            <a:endParaRPr lang="is-IS" dirty="0"/>
          </a:p>
          <a:p>
            <a:pPr marL="457200" lvl="1" indent="0">
              <a:buNone/>
            </a:pPr>
            <a:endParaRPr lang="is-IS" sz="2000" dirty="0"/>
          </a:p>
        </p:txBody>
      </p:sp>
      <p:sp>
        <p:nvSpPr>
          <p:cNvPr id="5" name="Footer Placeholder 4"/>
          <p:cNvSpPr>
            <a:spLocks noGrp="1"/>
          </p:cNvSpPr>
          <p:nvPr>
            <p:ph type="ftr" sz="quarter" idx="11"/>
          </p:nvPr>
        </p:nvSpPr>
        <p:spPr/>
        <p:txBody>
          <a:bodyPr/>
          <a:lstStyle/>
          <a:p>
            <a:r>
              <a:rPr lang="is-IS" smtClean="0"/>
              <a:t>SHJ ráðgjöf</a:t>
            </a:r>
            <a:endParaRPr lang="is-IS"/>
          </a:p>
        </p:txBody>
      </p:sp>
    </p:spTree>
    <p:extLst>
      <p:ext uri="{BB962C8B-B14F-4D97-AF65-F5344CB8AC3E}">
        <p14:creationId xmlns:p14="http://schemas.microsoft.com/office/powerpoint/2010/main" val="985082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433</Words>
  <Application>Microsoft Office PowerPoint</Application>
  <PresentationFormat>Sýnt á skjá (4:3)</PresentationFormat>
  <Paragraphs>107</Paragraphs>
  <Slides>11</Slides>
  <Notes>3</Notes>
  <HiddenSlides>0</HiddenSlides>
  <MMClips>0</MMClips>
  <ScaleCrop>false</ScaleCrop>
  <HeadingPairs>
    <vt:vector size="4" baseType="variant">
      <vt:variant>
        <vt:lpstr>Þema</vt:lpstr>
      </vt:variant>
      <vt:variant>
        <vt:i4>1</vt:i4>
      </vt:variant>
      <vt:variant>
        <vt:lpstr>Skyggnutitlar</vt:lpstr>
      </vt:variant>
      <vt:variant>
        <vt:i4>11</vt:i4>
      </vt:variant>
    </vt:vector>
  </HeadingPairs>
  <TitlesOfParts>
    <vt:vector size="12" baseType="lpstr">
      <vt:lpstr>Office Theme</vt:lpstr>
      <vt:lpstr>   Aðgangsviðmið fyrir háskólanám 13.3.2014.  Hellen Gunnarsdóttir, skrifstofustjóri Björg Pétursdóttir, deildarstjóri Sigríður Hulda Jónsdóttir, SHJ ráðgjöf </vt:lpstr>
      <vt:lpstr>PowerPoint-kynning</vt:lpstr>
      <vt:lpstr>Aðgangsviðmið, hvers vegna?</vt:lpstr>
      <vt:lpstr>Aðgangsviðmið skulu:</vt:lpstr>
      <vt:lpstr>Framhaldsskólinn</vt:lpstr>
      <vt:lpstr>PowerPoint-kynning</vt:lpstr>
      <vt:lpstr>Vefslóðir aðgangsviðmiða</vt:lpstr>
      <vt:lpstr>Háskólinn á Bifröst</vt:lpstr>
      <vt:lpstr>Háskólinn á Hólum</vt:lpstr>
      <vt:lpstr>Háskólinn á Akureyri</vt:lpstr>
      <vt:lpstr>Umræður</vt:lpstr>
    </vt:vector>
  </TitlesOfParts>
  <Company>MMR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Leiðarljós við skipulagningu náms</dc:title>
  <dc:creator>Björg Pétursdóttir</dc:creator>
  <cp:lastModifiedBy>Þorgeir Ólafsson</cp:lastModifiedBy>
  <cp:revision>19</cp:revision>
  <dcterms:created xsi:type="dcterms:W3CDTF">2014-03-13T11:27:07Z</dcterms:created>
  <dcterms:modified xsi:type="dcterms:W3CDTF">2014-04-11T10:31:25Z</dcterms:modified>
</cp:coreProperties>
</file>